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57" r:id="rId16"/>
    <p:sldId id="258" r:id="rId17"/>
    <p:sldId id="259" r:id="rId18"/>
    <p:sldId id="260" r:id="rId19"/>
    <p:sldId id="26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Styl pośredni 1 — ak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Styl pośredni 1 — ak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>
      <p:cViewPr varScale="1">
        <p:scale>
          <a:sx n="120" d="100"/>
          <a:sy n="120" d="100"/>
        </p:scale>
        <p:origin x="208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1E59D37-1874-A640-B664-9316C5506EF8}" type="datetimeFigureOut">
              <a:rPr lang="pl-PL"/>
              <a:pPr>
                <a:defRPr/>
              </a:pPr>
              <a:t>02.12.2019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7E7AF99-C50C-7742-A4AF-71444CDB111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4852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charset="0"/>
      </a:defRPr>
    </a:lvl1pPr>
    <a:lvl2pPr marL="4572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0DEBF-D2D7-9740-BAE8-85038998FA0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794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027EF-A99D-D847-A55C-F337C6CFC66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01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BE2A3-B99D-2C45-B4F9-7EB7CBAB5FB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72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BDA8D-B0A4-414F-859A-531D8F39515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73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CF627-6BAE-314B-9CCB-7429E35A726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606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09921-7A1F-CC4E-8648-C30DF55F693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64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  <a:endParaRPr lang="cs-CZ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  <a:endParaRPr lang="cs-CZ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69529-26D3-1B43-9EEF-E4DF9D98354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03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A39A0-E765-9840-8AFC-0B0ED9E392A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273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01A12-A90D-A84B-8CD4-16E38E7BEDE7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479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EF5D6-8B7E-4340-A1E1-3D7E9142B56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647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
Drugi poziom
Trzeci poziom
Czwarty poziom
Piąty poziom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E047F-2F65-D04E-B706-6F6C272C65B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88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C3B61960-9812-AF4D-A80D-7BCB05A3CD6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  <a:ea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Arial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0438" y="2716213"/>
            <a:ext cx="6157912" cy="1504950"/>
          </a:xfrm>
        </p:spPr>
        <p:txBody>
          <a:bodyPr lIns="0" tIns="0" rIns="0" bIns="0" anchor="t"/>
          <a:lstStyle/>
          <a:p>
            <a:pPr>
              <a:lnSpc>
                <a:spcPts val="3800"/>
              </a:lnSpc>
              <a:defRPr/>
            </a:pPr>
            <a:r>
              <a:rPr lang="pl-PL" sz="3000" dirty="0">
                <a:solidFill>
                  <a:schemeClr val="tx1"/>
                </a:solidFill>
                <a:cs typeface="+mj-cs"/>
              </a:rPr>
              <a:t>Analiza i Bazy Danych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230438" y="3789363"/>
            <a:ext cx="6157912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2400"/>
              </a:lnSpc>
              <a:defRPr/>
            </a:pPr>
            <a:r>
              <a:rPr lang="pl-PL" sz="1800" b="1" dirty="0">
                <a:latin typeface="Verdana" charset="0"/>
                <a:cs typeface="+mn-cs"/>
              </a:rPr>
              <a:t>Regresja liniowa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2230438" y="5434013"/>
            <a:ext cx="6157912" cy="83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600"/>
              </a:lnSpc>
              <a:defRPr/>
            </a:pPr>
            <a:r>
              <a:rPr lang="pl-PL" sz="1600" b="1" dirty="0">
                <a:latin typeface="Verdana" charset="0"/>
                <a:cs typeface="+mn-cs"/>
              </a:rPr>
              <a:t>Dr hab. inż. Jerzy Baranowski</a:t>
            </a:r>
          </a:p>
          <a:p>
            <a:pPr>
              <a:lnSpc>
                <a:spcPts val="1600"/>
              </a:lnSpc>
              <a:defRPr/>
            </a:pPr>
            <a:r>
              <a:rPr lang="pl-PL" sz="1600" b="1" dirty="0">
                <a:latin typeface="Verdana" charset="0"/>
                <a:cs typeface="+mn-cs"/>
              </a:rPr>
              <a:t>Katedra Automatyki i Robotyki</a:t>
            </a:r>
            <a:br>
              <a:rPr lang="pl-PL" sz="1600" b="1" dirty="0">
                <a:latin typeface="Verdana" charset="0"/>
                <a:cs typeface="+mn-cs"/>
              </a:rPr>
            </a:br>
            <a:r>
              <a:rPr lang="pl-PL" sz="1600" b="1" dirty="0">
                <a:latin typeface="Verdana" charset="0"/>
                <a:cs typeface="+mn-cs"/>
              </a:rPr>
              <a:t>Automatyka i Robotyka, 2 rok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6601ED-7AE6-B14D-B2B4-127B06C5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Modelowanie interakcji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55DB54-6BAE-4C4B-A37B-B91E57A6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Różne grupy mogą mieć różne nachylenia krzywej regresji, czego nie uwzględni zwykła suma</a:t>
            </a:r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Równoważnie: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1457D311-F5FF-3347-9AAD-6AC402C320A8}"/>
              </a:ext>
            </a:extLst>
          </p:cNvPr>
          <p:cNvSpPr/>
          <p:nvPr/>
        </p:nvSpPr>
        <p:spPr>
          <a:xfrm>
            <a:off x="251521" y="2898248"/>
            <a:ext cx="8892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=-11+0.6*mom.iq+51*</a:t>
            </a:r>
            <a:r>
              <a:rPr lang="pl-PL" dirty="0" err="1">
                <a:latin typeface="Courier" pitchFamily="2" charset="0"/>
              </a:rPr>
              <a:t>mom.hs</a:t>
            </a:r>
            <a:r>
              <a:rPr lang="pl-PL" dirty="0">
                <a:latin typeface="Courier" pitchFamily="2" charset="0"/>
              </a:rPr>
              <a:t>+</a:t>
            </a:r>
          </a:p>
          <a:p>
            <a:r>
              <a:rPr lang="pl-PL" dirty="0">
                <a:latin typeface="Courier" pitchFamily="2" charset="0"/>
              </a:rPr>
              <a:t>			-0.5*</a:t>
            </a:r>
            <a:r>
              <a:rPr lang="pl-PL" dirty="0" err="1">
                <a:latin typeface="Courier" pitchFamily="2" charset="0"/>
              </a:rPr>
              <a:t>mom.hs</a:t>
            </a:r>
            <a:r>
              <a:rPr lang="pl-PL" dirty="0">
                <a:latin typeface="Courier" pitchFamily="2" charset="0"/>
              </a:rPr>
              <a:t>*</a:t>
            </a:r>
            <a:r>
              <a:rPr lang="pl-PL" dirty="0" err="1">
                <a:latin typeface="Courier" pitchFamily="2" charset="0"/>
              </a:rPr>
              <a:t>mom.iq+error</a:t>
            </a:r>
            <a:endParaRPr lang="pl-PL" dirty="0">
              <a:latin typeface="Courier" pitchFamily="2" charset="0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CAB20FEE-99E1-9B47-B672-02DE279F6156}"/>
              </a:ext>
            </a:extLst>
          </p:cNvPr>
          <p:cNvSpPr/>
          <p:nvPr/>
        </p:nvSpPr>
        <p:spPr>
          <a:xfrm>
            <a:off x="251521" y="4512205"/>
            <a:ext cx="8892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Courier" pitchFamily="2" charset="0"/>
              </a:rPr>
              <a:t>no </a:t>
            </a:r>
            <a:r>
              <a:rPr lang="pl-PL" dirty="0" err="1">
                <a:latin typeface="Courier" pitchFamily="2" charset="0"/>
              </a:rPr>
              <a:t>hs</a:t>
            </a:r>
            <a:r>
              <a:rPr lang="pl-PL" dirty="0">
                <a:latin typeface="Courier" pitchFamily="2" charset="0"/>
              </a:rPr>
              <a:t>: </a:t>
            </a:r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=-11+1.1*</a:t>
            </a:r>
            <a:r>
              <a:rPr lang="pl-PL" dirty="0" err="1">
                <a:latin typeface="Courier" pitchFamily="2" charset="0"/>
              </a:rPr>
              <a:t>mom.iq+error</a:t>
            </a:r>
            <a:endParaRPr lang="pl-PL" dirty="0">
              <a:latin typeface="Courier" pitchFamily="2" charset="0"/>
            </a:endParaRPr>
          </a:p>
          <a:p>
            <a:r>
              <a:rPr lang="pl-PL" dirty="0">
                <a:latin typeface="Courier" pitchFamily="2" charset="0"/>
              </a:rPr>
              <a:t>   </a:t>
            </a:r>
            <a:r>
              <a:rPr lang="pl-PL" dirty="0" err="1">
                <a:latin typeface="Courier" pitchFamily="2" charset="0"/>
              </a:rPr>
              <a:t>hs</a:t>
            </a:r>
            <a:r>
              <a:rPr lang="pl-PL" dirty="0">
                <a:latin typeface="Courier" pitchFamily="2" charset="0"/>
              </a:rPr>
              <a:t>: </a:t>
            </a:r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 40+0.6*</a:t>
            </a:r>
            <a:r>
              <a:rPr lang="pl-PL" dirty="0" err="1">
                <a:latin typeface="Courier" pitchFamily="2" charset="0"/>
              </a:rPr>
              <a:t>mom.iq+error</a:t>
            </a:r>
            <a:endParaRPr lang="pl-PL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4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1C7B91-CB28-FE49-B584-5EE68BBE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Wizualizacja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76FB8300-8301-EF4B-AB88-9755ED028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02324"/>
            <a:ext cx="7210425" cy="43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5DC0BF-8D68-8B41-AD80-81DC09E9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Matematyczny opis modelu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01A57BE-91E4-EC42-B2AF-54B6130AF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/>
                  <a:t>Opis klasyczny</a:t>
                </a:r>
              </a:p>
              <a:p>
                <a:endParaRPr lang="pl-PL" dirty="0"/>
              </a:p>
              <a:p>
                <a:endParaRPr lang="pl-PL" dirty="0"/>
              </a:p>
              <a:p>
                <a:pPr marL="0" indent="0">
                  <a:buNone/>
                </a:pPr>
                <a:endParaRPr lang="pl-PL" dirty="0"/>
              </a:p>
              <a:p>
                <a:pPr marL="0" indent="0">
                  <a:buNone/>
                </a:pPr>
                <a:r>
                  <a:rPr lang="pl-PL" dirty="0"/>
                  <a:t>Gdzie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mają niezależny rozkład normalny o średniej 0 i odchyleniu standardowym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001A57BE-91E4-EC42-B2AF-54B6130AF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0" t="-845" r="-3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>
            <a:extLst>
              <a:ext uri="{FF2B5EF4-FFF2-40B4-BE49-F238E27FC236}">
                <a16:creationId xmlns:a16="http://schemas.microsoft.com/office/drawing/2014/main" id="{C8B2AEF0-DF6E-7441-8F5A-2802D93A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8623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D5B147-2483-AB45-9715-292C9FF9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Matematyczny opis modelu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2E76EB-DFF0-1045-8567-4992855F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Opis równoważny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lub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38AE0F7-08A0-0B4D-9D6F-81B322D3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420888"/>
            <a:ext cx="5969000" cy="5207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7DF7FA2-3B66-9D47-B712-1D0DA32F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88" y="4077072"/>
            <a:ext cx="3175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377CE8-4CC0-B040-84E0-6C71E938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Wywołanie w </a:t>
            </a:r>
            <a:r>
              <a:rPr lang="pl-PL" dirty="0" err="1"/>
              <a:t>Pythonie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8068D3-6A6F-FA41-A887-EAD20C0D7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628775"/>
            <a:ext cx="8291264" cy="3096369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latin typeface="+mj-ea"/>
                <a:ea typeface="+mj-ea"/>
              </a:rPr>
              <a:t>Zasadniczo liderem jest pakiet </a:t>
            </a:r>
            <a:r>
              <a:rPr lang="pl-PL" b="1" dirty="0" err="1">
                <a:latin typeface="+mj-ea"/>
                <a:ea typeface="+mj-ea"/>
              </a:rPr>
              <a:t>sklearn</a:t>
            </a:r>
            <a:r>
              <a:rPr lang="pl-PL" dirty="0">
                <a:latin typeface="+mj-ea"/>
                <a:ea typeface="+mj-ea"/>
              </a:rPr>
              <a:t>, ale średnio współpracuje z </a:t>
            </a:r>
            <a:r>
              <a:rPr lang="pl-PL" dirty="0" err="1">
                <a:latin typeface="+mj-ea"/>
                <a:ea typeface="+mj-ea"/>
              </a:rPr>
              <a:t>dataframe’ami</a:t>
            </a:r>
            <a:endParaRPr lang="pl-PL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pl-PL" dirty="0">
                <a:latin typeface="+mj-ea"/>
                <a:ea typeface="+mj-ea"/>
              </a:rPr>
              <a:t>Tego problemu nie ma </a:t>
            </a:r>
            <a:r>
              <a:rPr lang="pl-PL" b="1" dirty="0" err="1">
                <a:latin typeface="+mj-ea"/>
                <a:ea typeface="+mj-ea"/>
              </a:rPr>
              <a:t>statsmodels</a:t>
            </a:r>
            <a:endParaRPr lang="pl-PL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667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B21FE6-E058-BA4C-919D-AE700605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Residua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5A2E9F-3879-5D4C-B79E-870E9FC5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Residua (ang. </a:t>
            </a:r>
            <a:r>
              <a:rPr lang="pl-PL" dirty="0" err="1"/>
              <a:t>residual</a:t>
            </a:r>
            <a:r>
              <a:rPr lang="pl-PL" dirty="0"/>
              <a:t>) definiujemy jako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Definiujemy również odchylenie standardowe residuów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5E68A39-DA83-5841-ADA5-050C0540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204864"/>
            <a:ext cx="2679700" cy="5334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0EBE1AB-BFAB-B64A-945D-7490C9A8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33" y="3933056"/>
            <a:ext cx="2664296" cy="13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0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A624A2-C3D3-CB4B-AA34-9160712A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</a:t>
            </a:r>
            <a:r>
              <a:rPr lang="pl-PL" baseline="30000" dirty="0"/>
              <a:t>2</a:t>
            </a:r>
            <a:r>
              <a:rPr lang="pl-PL" dirty="0"/>
              <a:t> – współczynnik determinacji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C5139A-4CA0-BE46-9F13-B8BB9661A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1628775"/>
            <a:ext cx="7210425" cy="576089"/>
          </a:xfrm>
        </p:spPr>
        <p:txBody>
          <a:bodyPr/>
          <a:lstStyle/>
          <a:p>
            <a:r>
              <a:rPr lang="pl-PL" dirty="0"/>
              <a:t>Jedna z miar oceny jakości regresji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9871689-9C9B-1548-9981-3C8D3ECF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416001"/>
            <a:ext cx="40894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FB348E-4434-2544-8747-D7705F80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Zmodyfikowane R</a:t>
            </a:r>
            <a:r>
              <a:rPr lang="pl-PL" baseline="30000" dirty="0"/>
              <a:t>2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EE7D34-D4AC-2843-BCD6-181ED51A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1628775"/>
            <a:ext cx="7210425" cy="864121"/>
          </a:xfrm>
        </p:spPr>
        <p:txBody>
          <a:bodyPr/>
          <a:lstStyle/>
          <a:p>
            <a:r>
              <a:rPr lang="pl-PL" dirty="0"/>
              <a:t>Próba kompensacji zwiększania R</a:t>
            </a:r>
            <a:r>
              <a:rPr lang="pl-PL" baseline="30000" dirty="0"/>
              <a:t>2</a:t>
            </a:r>
            <a:r>
              <a:rPr lang="pl-PL" dirty="0"/>
              <a:t> wraz z pojawianiem się nowych </a:t>
            </a:r>
            <a:r>
              <a:rPr lang="pl-PL" dirty="0" err="1"/>
              <a:t>predyktorów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8E82783-F91B-4C4D-B703-D6F10F54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959100"/>
            <a:ext cx="5549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044228-D497-DC46-8B67-F18F7AFC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F-statystyka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D60983-B091-4344-B1BB-7593F14C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1628775"/>
            <a:ext cx="7210425" cy="1296169"/>
          </a:xfrm>
        </p:spPr>
        <p:txBody>
          <a:bodyPr/>
          <a:lstStyle/>
          <a:p>
            <a:r>
              <a:rPr lang="pl-PL" dirty="0"/>
              <a:t>Stosunek wyjaśnionej wariancji do niewyjaśnionej z korektą na stopnie swobody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CDE9471-2562-F947-9070-322384CA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429000"/>
            <a:ext cx="2044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2C2EA5-9A9F-E342-A94F-494B5698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Wartość 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3B56D4-AF7E-7846-B134-EBB82871C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Stosunek </a:t>
            </a:r>
            <a:r>
              <a:rPr lang="pl-PL" dirty="0" err="1"/>
              <a:t>estymaty</a:t>
            </a:r>
            <a:r>
              <a:rPr lang="pl-PL" dirty="0"/>
              <a:t> współczynnika do jej odchylenia standardowego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Inaczej: o ile odchyleń standardowych współczynnik jest odległy od zera</a:t>
            </a:r>
          </a:p>
          <a:p>
            <a:r>
              <a:rPr lang="pl-PL" dirty="0"/>
              <a:t>Pr(&gt;|t|) – prawdopodobieństwo, że współczynnik znajdzie się poza tym zakresem.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E950BA-9B98-BA48-A347-40F4C970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37" y="2420888"/>
            <a:ext cx="1612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988703-987B-994D-A052-2F379838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Regresja liniowa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063EDD-3F27-5747-8CCC-F5BF6F2D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Regresja liniowa to metoda określająca jak numeryczna wartość zmiennej wynikowej zmienia się względem liniowych funkcji </a:t>
            </a:r>
            <a:r>
              <a:rPr lang="pl-PL" dirty="0" err="1"/>
              <a:t>predyktorów</a:t>
            </a:r>
            <a:endParaRPr lang="pl-PL" dirty="0"/>
          </a:p>
          <a:p>
            <a:r>
              <a:rPr lang="pl-PL" dirty="0"/>
              <a:t>Będziemy rozważać przykład z literatury dotyczący wyników testów 3 i 4 latków w oparciu o charakterystyki ich matek (</a:t>
            </a:r>
            <a:r>
              <a:rPr lang="pl-PL" dirty="0" err="1"/>
              <a:t>Gelman</a:t>
            </a:r>
            <a:r>
              <a:rPr lang="pl-PL" dirty="0"/>
              <a:t> &amp; Hill, 2007)</a:t>
            </a:r>
          </a:p>
        </p:txBody>
      </p:sp>
    </p:spTree>
    <p:extLst>
      <p:ext uri="{BB962C8B-B14F-4D97-AF65-F5344CB8AC3E}">
        <p14:creationId xmlns:p14="http://schemas.microsoft.com/office/powerpoint/2010/main" val="79234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0DCF69-32D2-A045-AA19-0104275D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Niepewność parametrów regresji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AF493E-1E56-CD49-B4C4-D6A7047E8E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/>
                  <a:t>Parametry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pl-PL" dirty="0"/>
                  <a:t> mają rozkład normalny </a:t>
                </a:r>
              </a:p>
              <a:p>
                <a:r>
                  <a:rPr lang="pl-PL" dirty="0"/>
                  <a:t>Ich niepewność reguluje macierz kowariancji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dirty="0"/>
                  <a:t>, gdzie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pl-PL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4AF493E-1E56-CD49-B4C4-D6A7047E8E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0" t="-5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84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E9A6C5-BF88-C244-BFA8-1E224CFA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 regresji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BD8E61-4835-BF49-A1CB-C9CE32B6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Ważność – </a:t>
            </a:r>
            <a:r>
              <a:rPr lang="pl-PL" dirty="0"/>
              <a:t>analizowane dane powinny odwzorowywać pytanie badawcze, na które się chce odpowiedzieć.</a:t>
            </a:r>
          </a:p>
          <a:p>
            <a:r>
              <a:rPr lang="pl-PL" dirty="0"/>
              <a:t>Wybór właściwych wejść do modelu jest jednym z największych wyzwań modelowania</a:t>
            </a:r>
          </a:p>
        </p:txBody>
      </p:sp>
    </p:spTree>
    <p:extLst>
      <p:ext uri="{BB962C8B-B14F-4D97-AF65-F5344CB8AC3E}">
        <p14:creationId xmlns:p14="http://schemas.microsoft.com/office/powerpoint/2010/main" val="131035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B9B46-651F-744A-9984-03C6E9A4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39EE9B-E5A3-6A44-B538-BF0140B3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/>
              <a:t>Addytywność i liniowość</a:t>
            </a:r>
            <a:r>
              <a:rPr lang="pl-PL" dirty="0"/>
              <a:t>- zakłada się, że część deterministyczna modelu jest liniową kombinacją </a:t>
            </a:r>
            <a:r>
              <a:rPr lang="pl-PL" dirty="0" err="1"/>
              <a:t>predyktorów</a:t>
            </a:r>
            <a:r>
              <a:rPr lang="pl-PL" b="1" dirty="0"/>
              <a:t>.</a:t>
            </a:r>
          </a:p>
          <a:p>
            <a:r>
              <a:rPr lang="pl-PL" dirty="0"/>
              <a:t>Z problemem addytywności można sobie czasem poradzić za pomocą transformacji</a:t>
            </a:r>
          </a:p>
        </p:txBody>
      </p:sp>
    </p:spTree>
    <p:extLst>
      <p:ext uri="{BB962C8B-B14F-4D97-AF65-F5344CB8AC3E}">
        <p14:creationId xmlns:p14="http://schemas.microsoft.com/office/powerpoint/2010/main" val="388747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317D4-3BD4-F940-AC9A-2469A24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Założenia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346ABC-D18C-B44B-9637-27F82F96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Niezależność błędów</a:t>
            </a:r>
          </a:p>
          <a:p>
            <a:r>
              <a:rPr lang="pl-PL" dirty="0"/>
              <a:t>Jednakowa wariancja </a:t>
            </a:r>
            <a:r>
              <a:rPr lang="pl-PL" dirty="0" err="1"/>
              <a:t>blędów</a:t>
            </a:r>
            <a:r>
              <a:rPr lang="pl-PL" dirty="0"/>
              <a:t>, można zastąpić problemem ważonym</a:t>
            </a:r>
          </a:p>
          <a:p>
            <a:r>
              <a:rPr lang="pl-PL" dirty="0"/>
              <a:t>Normalność </a:t>
            </a:r>
            <a:r>
              <a:rPr lang="pl-PL" dirty="0" err="1"/>
              <a:t>blędów</a:t>
            </a:r>
            <a:r>
              <a:rPr lang="pl-PL" dirty="0"/>
              <a:t> zasadniczo najmniej ważne założenie</a:t>
            </a:r>
          </a:p>
        </p:txBody>
      </p:sp>
    </p:spTree>
    <p:extLst>
      <p:ext uri="{BB962C8B-B14F-4D97-AF65-F5344CB8AC3E}">
        <p14:creationId xmlns:p14="http://schemas.microsoft.com/office/powerpoint/2010/main" val="2988040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A5CA62-9E21-324D-B2FA-36CF4265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Rozkład </a:t>
            </a:r>
            <a:r>
              <a:rPr lang="pl-PL" dirty="0" err="1"/>
              <a:t>residuuów</a:t>
            </a: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473C822E-0EF8-9040-9BE8-CD2DE359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02324"/>
            <a:ext cx="7210425" cy="43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216717-1875-EB45-AB85-0947F018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Transformacje zmiennych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CCB25E-F6C5-0443-876E-8D067714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Liniowe transformacje nie zmieniają dopasowania modelu regresji</a:t>
            </a:r>
          </a:p>
          <a:p>
            <a:r>
              <a:rPr lang="pl-PL" dirty="0"/>
              <a:t>Zalecane jest standaryzowanie (normowanie sygnałów)</a:t>
            </a:r>
          </a:p>
          <a:p>
            <a:pPr lvl="1"/>
            <a:r>
              <a:rPr lang="pl-PL" dirty="0"/>
              <a:t>Odjęcie średniej i podzielenie przez odchylenie standardowe</a:t>
            </a:r>
          </a:p>
          <a:p>
            <a:pPr lvl="1"/>
            <a:r>
              <a:rPr lang="pl-PL" dirty="0"/>
              <a:t>Dopasowanie do racjonalnych skali</a:t>
            </a:r>
          </a:p>
          <a:p>
            <a:pPr lvl="1"/>
            <a:r>
              <a:rPr lang="pl-PL" dirty="0"/>
              <a:t>Centrowanie do średniej (zwłaszcza dla zmiennych binarnych)</a:t>
            </a:r>
          </a:p>
          <a:p>
            <a:pPr lvl="1"/>
            <a:r>
              <a:rPr lang="pl-PL" dirty="0"/>
              <a:t>Centrowanie i dzielenie przez dwa odchylenia standardowe (</a:t>
            </a:r>
            <a:r>
              <a:rPr lang="pl-PL" dirty="0" err="1"/>
              <a:t>uspójnienie</a:t>
            </a:r>
            <a:r>
              <a:rPr lang="pl-PL" dirty="0"/>
              <a:t> ze zmiennymi binarnymi)</a:t>
            </a:r>
          </a:p>
        </p:txBody>
      </p:sp>
    </p:spTree>
    <p:extLst>
      <p:ext uri="{BB962C8B-B14F-4D97-AF65-F5344CB8AC3E}">
        <p14:creationId xmlns:p14="http://schemas.microsoft.com/office/powerpoint/2010/main" val="200160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284711-2F1D-9F48-8F8E-6824FD82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Transformacje nieliniowe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A56D8A-21C8-0F44-AB4F-30FA2689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Logarytmiczne, raczej naturalne iż dziesiętne ze względu na aproksymację 1+x</a:t>
            </a:r>
          </a:p>
          <a:p>
            <a:r>
              <a:rPr lang="pl-PL" dirty="0"/>
              <a:t>Pierwiastkowe</a:t>
            </a:r>
          </a:p>
          <a:p>
            <a:r>
              <a:rPr lang="pl-PL" dirty="0"/>
              <a:t>Zamiana </a:t>
            </a:r>
            <a:r>
              <a:rPr lang="pl-PL" dirty="0" err="1"/>
              <a:t>predyktorów</a:t>
            </a:r>
            <a:r>
              <a:rPr lang="pl-PL" dirty="0"/>
              <a:t> dyskretnych na ciągłe</a:t>
            </a:r>
          </a:p>
          <a:p>
            <a:r>
              <a:rPr lang="pl-PL" dirty="0"/>
              <a:t>Zamiana </a:t>
            </a:r>
            <a:r>
              <a:rPr lang="pl-PL" dirty="0" err="1"/>
              <a:t>predyktorów</a:t>
            </a:r>
            <a:r>
              <a:rPr lang="pl-PL" dirty="0"/>
              <a:t> ciągłych na kategoryczne</a:t>
            </a:r>
          </a:p>
        </p:txBody>
      </p:sp>
    </p:spTree>
    <p:extLst>
      <p:ext uri="{BB962C8B-B14F-4D97-AF65-F5344CB8AC3E}">
        <p14:creationId xmlns:p14="http://schemas.microsoft.com/office/powerpoint/2010/main" val="2316646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5083DE-DB2C-6E43-9AC8-EFE73358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Zasady ogólne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3ED861-A1A6-2E4B-96C0-4C7940CC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28775"/>
            <a:ext cx="8686800" cy="44973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Uwzględniać </a:t>
            </a:r>
            <a:r>
              <a:rPr lang="pl-PL" dirty="0" err="1"/>
              <a:t>predyktory</a:t>
            </a:r>
            <a:r>
              <a:rPr lang="pl-PL" dirty="0"/>
              <a:t>, które z logicznych powodów powinny wpływać na wynik. (Można je zagregować)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Wejścia o dużym oddziaływaniu powinny być rozpatrywane pod względem interakcji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Istotność statystyczna</a:t>
            </a:r>
          </a:p>
          <a:p>
            <a:pPr marL="857250" lvl="1" indent="-457200">
              <a:buFont typeface="+mj-lt"/>
              <a:buAutoNum type="arabicPeriod"/>
            </a:pPr>
            <a:r>
              <a:rPr lang="pl-PL" dirty="0"/>
              <a:t>Jeżeli </a:t>
            </a:r>
            <a:r>
              <a:rPr lang="pl-PL" dirty="0" err="1"/>
              <a:t>predyktor</a:t>
            </a:r>
            <a:r>
              <a:rPr lang="pl-PL" dirty="0"/>
              <a:t> nie jest istotny, ale ma oczekiwany znak można go zostawić</a:t>
            </a:r>
          </a:p>
          <a:p>
            <a:pPr marL="857250" lvl="1" indent="-457200">
              <a:buFont typeface="+mj-lt"/>
              <a:buAutoNum type="arabicPeriod"/>
            </a:pPr>
            <a:r>
              <a:rPr lang="pl-PL" dirty="0"/>
              <a:t>Jeżeli </a:t>
            </a:r>
            <a:r>
              <a:rPr lang="pl-PL" dirty="0" err="1"/>
              <a:t>predyktor</a:t>
            </a:r>
            <a:r>
              <a:rPr lang="pl-PL" dirty="0"/>
              <a:t> nie jest istotny i ma znak inny od oczekiwanego można go usunąć</a:t>
            </a:r>
          </a:p>
          <a:p>
            <a:pPr marL="857250" lvl="1" indent="-457200">
              <a:buFont typeface="+mj-lt"/>
              <a:buAutoNum type="arabicPeriod"/>
            </a:pPr>
            <a:r>
              <a:rPr lang="pl-PL" dirty="0"/>
              <a:t>Jeżeli jest istotny, ale ma nieoczekiwany znak należy przeanalizować sens</a:t>
            </a:r>
          </a:p>
          <a:p>
            <a:pPr marL="857250" lvl="1" indent="-457200">
              <a:buFont typeface="+mj-lt"/>
              <a:buAutoNum type="arabicPeriod"/>
            </a:pPr>
            <a:r>
              <a:rPr lang="pl-PL" dirty="0"/>
              <a:t>Istotny i o właściwym znaku należy pozostawić</a:t>
            </a:r>
          </a:p>
          <a:p>
            <a:pPr marL="457200" indent="-45720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34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E42C85-069B-0844-87E9-0ADD611F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Kiedy interpretowalność nie jest istotna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05FC64-3F7E-1946-A3C1-9686AAF8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Jeżeli mamy dużo </a:t>
            </a:r>
            <a:r>
              <a:rPr lang="pl-PL" dirty="0" err="1"/>
              <a:t>predyktorów</a:t>
            </a:r>
            <a:r>
              <a:rPr lang="pl-PL" dirty="0"/>
              <a:t> ciągłych, o których mało wiemy, a naszym celem jest analiza ilościowa potężnym narzędziem jest analiza głównych składowych(Principal Component Analysis) </a:t>
            </a:r>
          </a:p>
          <a:p>
            <a:r>
              <a:rPr lang="pl-PL" dirty="0"/>
              <a:t>Realizacja PCA odbywa się przez rozkład na wartości singularne macierzy X</a:t>
            </a:r>
          </a:p>
          <a:p>
            <a:r>
              <a:rPr lang="pl-PL" dirty="0"/>
              <a:t>Komponenty są posortowane po wariancji i określają skumulowaną wariancję danych</a:t>
            </a:r>
          </a:p>
          <a:p>
            <a:r>
              <a:rPr lang="pl-PL" dirty="0"/>
              <a:t>Za pomocą PCA można zredukować liczbę </a:t>
            </a:r>
            <a:r>
              <a:rPr lang="pl-PL" dirty="0" err="1"/>
              <a:t>predyktorów</a:t>
            </a:r>
            <a:r>
              <a:rPr lang="pl-PL" dirty="0"/>
              <a:t> agregując je</a:t>
            </a:r>
          </a:p>
        </p:txBody>
      </p:sp>
    </p:spTree>
    <p:extLst>
      <p:ext uri="{BB962C8B-B14F-4D97-AF65-F5344CB8AC3E}">
        <p14:creationId xmlns:p14="http://schemas.microsoft.com/office/powerpoint/2010/main" val="236233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4420DD-2B9C-F04E-B805-DB255199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Jeden </a:t>
            </a:r>
            <a:r>
              <a:rPr lang="pl-PL" dirty="0" err="1"/>
              <a:t>predyktor</a:t>
            </a:r>
            <a:r>
              <a:rPr lang="pl-PL" dirty="0"/>
              <a:t> – wersja binarna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FFA863-7D8E-FC49-AA10-131AC7688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1628775"/>
            <a:ext cx="7210425" cy="2016249"/>
          </a:xfrm>
        </p:spPr>
        <p:txBody>
          <a:bodyPr/>
          <a:lstStyle/>
          <a:p>
            <a:r>
              <a:rPr lang="pl-PL" dirty="0"/>
              <a:t>Dla binarnego </a:t>
            </a:r>
            <a:r>
              <a:rPr lang="pl-PL" dirty="0" err="1"/>
              <a:t>predyktora</a:t>
            </a:r>
            <a:r>
              <a:rPr lang="pl-PL" dirty="0"/>
              <a:t> współczynnik regresji jest różnicą pomiędzy średnimi dwóch grup</a:t>
            </a:r>
          </a:p>
          <a:p>
            <a:r>
              <a:rPr lang="pl-PL" dirty="0"/>
              <a:t>Czy matka chodziła do szkoły średniej (tak 1, nie 0)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E080A3E-9D1D-B84D-9B07-0C3E89A7FDD3}"/>
              </a:ext>
            </a:extLst>
          </p:cNvPr>
          <p:cNvSpPr txBox="1"/>
          <p:nvPr/>
        </p:nvSpPr>
        <p:spPr>
          <a:xfrm>
            <a:off x="2123728" y="414908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=78+12*</a:t>
            </a:r>
            <a:r>
              <a:rPr lang="pl-PL" dirty="0" err="1">
                <a:latin typeface="Courier" pitchFamily="2" charset="0"/>
              </a:rPr>
              <a:t>mom.hs+error</a:t>
            </a:r>
            <a:endParaRPr lang="pl-PL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62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889D54-DC77-134F-B6B1-4C4FEC0D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Wizualizacja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0F1E312F-0B9B-C64B-99AC-2B968C35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02324"/>
            <a:ext cx="7210425" cy="43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966B3F-CEFD-864F-AFEE-CAF40E2A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Ciągły </a:t>
            </a:r>
            <a:r>
              <a:rPr lang="pl-PL" dirty="0" err="1"/>
              <a:t>predyktor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1C3012-6B0D-064E-AFDB-4A8E50C7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75" y="1628775"/>
            <a:ext cx="7210425" cy="576089"/>
          </a:xfrm>
        </p:spPr>
        <p:txBody>
          <a:bodyPr/>
          <a:lstStyle/>
          <a:p>
            <a:r>
              <a:rPr lang="pl-PL" dirty="0"/>
              <a:t>Uzależnienie od IQ matki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0A022DF-E764-2C4B-B454-4E58B0814937}"/>
              </a:ext>
            </a:extLst>
          </p:cNvPr>
          <p:cNvSpPr txBox="1"/>
          <p:nvPr/>
        </p:nvSpPr>
        <p:spPr>
          <a:xfrm>
            <a:off x="1835696" y="2924944"/>
            <a:ext cx="6413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=26+0.6*</a:t>
            </a:r>
            <a:r>
              <a:rPr lang="pl-PL" dirty="0" err="1">
                <a:latin typeface="Courier" pitchFamily="2" charset="0"/>
              </a:rPr>
              <a:t>mom.iq+error</a:t>
            </a:r>
            <a:endParaRPr lang="pl-PL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6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5F7020-21DE-6749-84F1-382EF8AF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Wizualizacja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55140BE-2CD9-DA4A-ACB8-1F3641813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02324"/>
            <a:ext cx="7210425" cy="43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E31B21-9B36-BC4A-B476-8987E76F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Wiele </a:t>
            </a:r>
            <a:r>
              <a:rPr lang="pl-PL" dirty="0" err="1"/>
              <a:t>predyktorów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82A782-AE78-0A49-926B-69BF8FC05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Interpretacja komplikuje się wraz ze wzrostem liczby </a:t>
            </a:r>
            <a:r>
              <a:rPr lang="pl-PL" dirty="0" err="1"/>
              <a:t>predyktorów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D48DDDC-DDC1-7544-A7F5-0BCA2A91F856}"/>
              </a:ext>
            </a:extLst>
          </p:cNvPr>
          <p:cNvSpPr txBox="1"/>
          <p:nvPr/>
        </p:nvSpPr>
        <p:spPr>
          <a:xfrm>
            <a:off x="1835696" y="2924944"/>
            <a:ext cx="5468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latin typeface="Courier" pitchFamily="2" charset="0"/>
              </a:rPr>
              <a:t>Kid.score</a:t>
            </a:r>
            <a:r>
              <a:rPr lang="pl-PL" dirty="0">
                <a:latin typeface="Courier" pitchFamily="2" charset="0"/>
              </a:rPr>
              <a:t>=26+0.6*</a:t>
            </a:r>
            <a:r>
              <a:rPr lang="pl-PL" dirty="0" err="1">
                <a:latin typeface="Courier" pitchFamily="2" charset="0"/>
              </a:rPr>
              <a:t>mom.iq</a:t>
            </a:r>
            <a:r>
              <a:rPr lang="pl-PL" dirty="0">
                <a:latin typeface="Courier" pitchFamily="2" charset="0"/>
              </a:rPr>
              <a:t>+</a:t>
            </a:r>
          </a:p>
          <a:p>
            <a:r>
              <a:rPr lang="pl-PL" dirty="0">
                <a:latin typeface="Courier" pitchFamily="2" charset="0"/>
              </a:rPr>
              <a:t>		  6*</a:t>
            </a:r>
            <a:r>
              <a:rPr lang="pl-PL" dirty="0" err="1">
                <a:latin typeface="Courier" pitchFamily="2" charset="0"/>
              </a:rPr>
              <a:t>mom.hs+error</a:t>
            </a:r>
            <a:endParaRPr lang="pl-PL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4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0B097D-5896-924B-BFC2-8471198F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Wizualizacja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D6A8130-EF4C-2044-B475-221030718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02324"/>
            <a:ext cx="7210425" cy="43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4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CB4902-A3DB-464B-8D29-D112493D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Interpretacje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AE4EE2-69B7-A048-A20C-1A1E683E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Predyktywna – różnica między grupami</a:t>
            </a:r>
          </a:p>
          <a:p>
            <a:r>
              <a:rPr lang="pl-PL" dirty="0"/>
              <a:t>Alternatywna – zmiana współczynnika zaowocuje zmianą</a:t>
            </a:r>
          </a:p>
        </p:txBody>
      </p:sp>
    </p:spTree>
    <p:extLst>
      <p:ext uri="{BB962C8B-B14F-4D97-AF65-F5344CB8AC3E}">
        <p14:creationId xmlns:p14="http://schemas.microsoft.com/office/powerpoint/2010/main" val="445987847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Arial"/>
        <a:cs typeface=""/>
      </a:majorFont>
      <a:minorFont>
        <a:latin typeface="Verdana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Arial" charset="0"/>
          </a:defRPr>
        </a:defPPr>
      </a:lst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ody numeryczne 2018 wykład 7 - Równania nieliniowe" id="{D854D333-FD1F-2743-A524-373300C35436}" vid="{F9168DAA-CE08-DB4A-BC8E-DB1478E8F2D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 domyślny</Template>
  <TotalTime>13042</TotalTime>
  <Words>510</Words>
  <Application>Microsoft Macintosh PowerPoint</Application>
  <PresentationFormat>Pokaz na ekranie (4:3)</PresentationFormat>
  <Paragraphs>107</Paragraphs>
  <Slides>28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Courier</vt:lpstr>
      <vt:lpstr>Verdana</vt:lpstr>
      <vt:lpstr>Projekt domyślny</vt:lpstr>
      <vt:lpstr>Analiza i Bazy Danych</vt:lpstr>
      <vt:lpstr>Regresja liniowa </vt:lpstr>
      <vt:lpstr>Jeden predyktor – wersja binarna</vt:lpstr>
      <vt:lpstr>Wizualizacja</vt:lpstr>
      <vt:lpstr>Ciągły predyktor</vt:lpstr>
      <vt:lpstr>Wizualizacja</vt:lpstr>
      <vt:lpstr>Wiele predyktorów</vt:lpstr>
      <vt:lpstr>Wizualizacja</vt:lpstr>
      <vt:lpstr>Interpretacje</vt:lpstr>
      <vt:lpstr>Modelowanie interakcji</vt:lpstr>
      <vt:lpstr>Wizualizacja</vt:lpstr>
      <vt:lpstr>Matematyczny opis modelu</vt:lpstr>
      <vt:lpstr>Matematyczny opis modelu</vt:lpstr>
      <vt:lpstr>Wywołanie w Pythonie</vt:lpstr>
      <vt:lpstr>Residua</vt:lpstr>
      <vt:lpstr>R2 – współczynnik determinacji</vt:lpstr>
      <vt:lpstr>Zmodyfikowane R2</vt:lpstr>
      <vt:lpstr>F-statystyka</vt:lpstr>
      <vt:lpstr>Wartość t</vt:lpstr>
      <vt:lpstr>Niepewność parametrów regresji</vt:lpstr>
      <vt:lpstr>Założenia regresji</vt:lpstr>
      <vt:lpstr>Założenia</vt:lpstr>
      <vt:lpstr>Założenia</vt:lpstr>
      <vt:lpstr>Rozkład residuuów</vt:lpstr>
      <vt:lpstr>Transformacje zmiennych</vt:lpstr>
      <vt:lpstr>Transformacje nieliniowe</vt:lpstr>
      <vt:lpstr>Zasady ogólne</vt:lpstr>
      <vt:lpstr>Kiedy interpretowalność nie jest istotna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Statystyka i procesy stochastyczne</dc:title>
  <dc:creator>Jerzy Baranowski</dc:creator>
  <cp:lastModifiedBy>Microsoft Office User</cp:lastModifiedBy>
  <cp:revision>17</cp:revision>
  <dcterms:created xsi:type="dcterms:W3CDTF">2018-11-20T07:57:56Z</dcterms:created>
  <dcterms:modified xsi:type="dcterms:W3CDTF">2019-12-02T09:59:29Z</dcterms:modified>
</cp:coreProperties>
</file>